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81" r:id="rId18"/>
    <p:sldId id="282" r:id="rId19"/>
    <p:sldId id="283" r:id="rId20"/>
    <p:sldId id="271" r:id="rId21"/>
    <p:sldId id="272" r:id="rId22"/>
    <p:sldId id="275" r:id="rId23"/>
    <p:sldId id="276" r:id="rId24"/>
    <p:sldId id="279" r:id="rId25"/>
    <p:sldId id="277" r:id="rId26"/>
    <p:sldId id="278" r:id="rId27"/>
    <p:sldId id="273" r:id="rId28"/>
    <p:sldId id="274" r:id="rId29"/>
    <p:sldId id="280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8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5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8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4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10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4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9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4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2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11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5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1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91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1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E7AE7D-FD5B-4C55-897E-FD7263C068D0}" type="datetimeFigureOut">
              <a:rPr lang="pl-PL" smtClean="0"/>
              <a:t>18.11.2023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66EE49-3157-4F95-80DD-FA8FD416DF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3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pt/image/2019452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F1C2C-CFC6-4F37-94D6-6EE2FAB27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808378"/>
            <a:ext cx="6815669" cy="1515533"/>
          </a:xfrm>
        </p:spPr>
        <p:txBody>
          <a:bodyPr/>
          <a:lstStyle/>
          <a:p>
            <a:r>
              <a:rPr lang="pl-PL" sz="4000" dirty="0"/>
              <a:t>Prawidłowy rozwój mowy dziecka- działania logopedyczne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8AAC64-34A0-46E4-9734-B6ED38D7A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7136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Przedszkole nr 25 w Rybniku</a:t>
            </a:r>
          </a:p>
          <a:p>
            <a:r>
              <a:rPr lang="pl-PL" dirty="0"/>
              <a:t>Agnieszka Liszka</a:t>
            </a:r>
          </a:p>
          <a:p>
            <a:r>
              <a:rPr lang="pl-PL" dirty="0"/>
              <a:t>Hanna Fiołka</a:t>
            </a:r>
          </a:p>
        </p:txBody>
      </p:sp>
    </p:spTree>
    <p:extLst>
      <p:ext uri="{BB962C8B-B14F-4D97-AF65-F5344CB8AC3E}">
        <p14:creationId xmlns:p14="http://schemas.microsoft.com/office/powerpoint/2010/main" val="379209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:\Users\Ania\Desktop\logopedyczne karty pracy\ulotki logopedyczne\167256501_131202952287124_3447366214127532396_n.png">
            <a:extLst>
              <a:ext uri="{FF2B5EF4-FFF2-40B4-BE49-F238E27FC236}">
                <a16:creationId xmlns:a16="http://schemas.microsoft.com/office/drawing/2014/main" id="{DC53B949-8F34-4CC6-ACFC-4BBFF23A4CA3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47" y="665909"/>
            <a:ext cx="8866094" cy="5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823EE7CB-E477-424B-9C1B-75F0BB57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Najczęstsze przyczyny wad wymowy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499C528-2D3D-4D19-A245-986B7DF0BBC7}"/>
              </a:ext>
            </a:extLst>
          </p:cNvPr>
          <p:cNvSpPr txBox="1"/>
          <p:nvPr/>
        </p:nvSpPr>
        <p:spPr>
          <a:xfrm>
            <a:off x="1443318" y="2584248"/>
            <a:ext cx="865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200" dirty="0"/>
              <a:t>zbyt krótkie wędzidełko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A062676-FEB8-40F7-BEB9-C5C64AAD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3467273"/>
            <a:ext cx="90392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28E5FB1-5DD6-4AF3-8748-BE752BCA6901}"/>
              </a:ext>
            </a:extLst>
          </p:cNvPr>
          <p:cNvSpPr txBox="1"/>
          <p:nvPr/>
        </p:nvSpPr>
        <p:spPr>
          <a:xfrm>
            <a:off x="1255059" y="862147"/>
            <a:ext cx="897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200" dirty="0"/>
              <a:t>zbyt długie lub częste ssanie kciuka/smoczka</a:t>
            </a:r>
          </a:p>
        </p:txBody>
      </p:sp>
      <p:pic>
        <p:nvPicPr>
          <p:cNvPr id="1026" name="Picture 2" descr="4 razy M: 15 prostych sposobów na to Jak oduczyć dziecko ssania kciuka?">
            <a:extLst>
              <a:ext uri="{FF2B5EF4-FFF2-40B4-BE49-F238E27FC236}">
                <a16:creationId xmlns:a16="http://schemas.microsoft.com/office/drawing/2014/main" id="{F9AEFDB7-38A0-4619-9824-CBE3135D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29" y="1939365"/>
            <a:ext cx="6786283" cy="39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2F82D45-C345-447F-BE2E-AD1CB1A9D7B1}"/>
              </a:ext>
            </a:extLst>
          </p:cNvPr>
          <p:cNvSpPr txBox="1"/>
          <p:nvPr/>
        </p:nvSpPr>
        <p:spPr>
          <a:xfrm>
            <a:off x="1801906" y="1111624"/>
            <a:ext cx="938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200" dirty="0"/>
              <a:t>obniżone napięcie mięśniowe</a:t>
            </a:r>
          </a:p>
        </p:txBody>
      </p:sp>
      <p:pic>
        <p:nvPicPr>
          <p:cNvPr id="2050" name="Picture 2" descr="Obniżone i wzmożone napięcie mięśniowe - przyczyny, objawy, leczenie ...">
            <a:extLst>
              <a:ext uri="{FF2B5EF4-FFF2-40B4-BE49-F238E27FC236}">
                <a16:creationId xmlns:a16="http://schemas.microsoft.com/office/drawing/2014/main" id="{26A6A2B5-A818-4ABB-8EB4-538CBE81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06" y="2056632"/>
            <a:ext cx="5560359" cy="36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CC5D801-0AED-466B-9025-7A33B62F357D}"/>
              </a:ext>
            </a:extLst>
          </p:cNvPr>
          <p:cNvSpPr txBox="1"/>
          <p:nvPr/>
        </p:nvSpPr>
        <p:spPr>
          <a:xfrm>
            <a:off x="2070847" y="1138518"/>
            <a:ext cx="870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200" dirty="0"/>
              <a:t>przerośnięte migdałki</a:t>
            </a:r>
          </a:p>
        </p:txBody>
      </p:sp>
      <p:pic>
        <p:nvPicPr>
          <p:cNvPr id="3074" name="Picture 2" descr="Wycięcie migdałków - powikłania, wskazania, przebieg, zalecenia po ...">
            <a:extLst>
              <a:ext uri="{FF2B5EF4-FFF2-40B4-BE49-F238E27FC236}">
                <a16:creationId xmlns:a16="http://schemas.microsoft.com/office/drawing/2014/main" id="{E6D63303-C56A-4C91-ADBE-9971FCE5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87" y="2603314"/>
            <a:ext cx="4635313" cy="24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zerost migdałków - Poradnik Laryngologii">
            <a:extLst>
              <a:ext uri="{FF2B5EF4-FFF2-40B4-BE49-F238E27FC236}">
                <a16:creationId xmlns:a16="http://schemas.microsoft.com/office/drawing/2014/main" id="{A240E507-6499-44A9-B258-03807301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44" y="2155134"/>
            <a:ext cx="3448050" cy="32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2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771F2CB-8E67-482B-9083-B09B830CAAB9}"/>
              </a:ext>
            </a:extLst>
          </p:cNvPr>
          <p:cNvSpPr txBox="1"/>
          <p:nvPr/>
        </p:nvSpPr>
        <p:spPr>
          <a:xfrm>
            <a:off x="1891553" y="126402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3200" dirty="0"/>
              <a:t>wady zgryzu</a:t>
            </a:r>
          </a:p>
        </p:txBody>
      </p:sp>
      <p:pic>
        <p:nvPicPr>
          <p:cNvPr id="4098" name="Picture 2" descr="Rodzaje wad zgryzu – Anna Znamirowska-Bajowska">
            <a:extLst>
              <a:ext uri="{FF2B5EF4-FFF2-40B4-BE49-F238E27FC236}">
                <a16:creationId xmlns:a16="http://schemas.microsoft.com/office/drawing/2014/main" id="{F0613DA9-1F6A-4941-9AB5-1719FB5E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503">
            <a:off x="1308847" y="2828365"/>
            <a:ext cx="3028687" cy="15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 cyklu #wadyzgryzu – Przodozgryz - mamaortodonta">
            <a:extLst>
              <a:ext uri="{FF2B5EF4-FFF2-40B4-BE49-F238E27FC236}">
                <a16:creationId xmlns:a16="http://schemas.microsoft.com/office/drawing/2014/main" id="{1F0487B5-E0BE-4F13-BA34-9D0A37AA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8803" flipV="1">
            <a:off x="8543599" y="2229691"/>
            <a:ext cx="2730313" cy="18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yłozgryz - Portal Stomatologa">
            <a:extLst>
              <a:ext uri="{FF2B5EF4-FFF2-40B4-BE49-F238E27FC236}">
                <a16:creationId xmlns:a16="http://schemas.microsoft.com/office/drawing/2014/main" id="{15A20F32-545A-4871-90EC-AF472FA4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29467" y="3723988"/>
            <a:ext cx="2950509" cy="1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asilony zgryz otwarty – Anna Znamirowska-Bajowska">
            <a:extLst>
              <a:ext uri="{FF2B5EF4-FFF2-40B4-BE49-F238E27FC236}">
                <a16:creationId xmlns:a16="http://schemas.microsoft.com/office/drawing/2014/main" id="{CC5A3601-A418-4272-BC95-C829BEFB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52" y="1556411"/>
            <a:ext cx="2739371" cy="15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1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ubek dziecięcy niekapek oryginalny Thermos Junior Sippy 210 ml ...">
            <a:extLst>
              <a:ext uri="{FF2B5EF4-FFF2-40B4-BE49-F238E27FC236}">
                <a16:creationId xmlns:a16="http://schemas.microsoft.com/office/drawing/2014/main" id="{C2C84C83-6226-48B2-9D67-CF169568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6" y="3755576"/>
            <a:ext cx="1959909" cy="19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UBUŚ MUS 100% SASZETKA ARBUZ, JABŁKO 100G - - Napoje Saszetki - Sklep ...">
            <a:extLst>
              <a:ext uri="{FF2B5EF4-FFF2-40B4-BE49-F238E27FC236}">
                <a16:creationId xmlns:a16="http://schemas.microsoft.com/office/drawing/2014/main" id="{4C0D2AC3-D81F-426C-A2D8-CB3C708A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31" y="3504565"/>
            <a:ext cx="1091357" cy="23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77A407-32AB-4151-9D73-048D70CD4D44}"/>
              </a:ext>
            </a:extLst>
          </p:cNvPr>
          <p:cNvSpPr txBox="1"/>
          <p:nvPr/>
        </p:nvSpPr>
        <p:spPr>
          <a:xfrm>
            <a:off x="1129553" y="1515035"/>
            <a:ext cx="4966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FF0000"/>
                </a:solidFill>
              </a:rPr>
              <a:t>NIE dla kubków „niekapków”!</a:t>
            </a:r>
          </a:p>
        </p:txBody>
      </p:sp>
      <p:pic>
        <p:nvPicPr>
          <p:cNvPr id="16390" name="Picture 6" descr="Kubuś Play! - Kubuś, bo to nie wszystko jedno co pije Twoje dziecko">
            <a:extLst>
              <a:ext uri="{FF2B5EF4-FFF2-40B4-BE49-F238E27FC236}">
                <a16:creationId xmlns:a16="http://schemas.microsoft.com/office/drawing/2014/main" id="{592CA546-B5EB-4582-AE62-F11C16DB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39" y="3334753"/>
            <a:ext cx="746872" cy="26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E3503F9-98B4-49A9-906C-EE6F161967BC}"/>
              </a:ext>
            </a:extLst>
          </p:cNvPr>
          <p:cNvSpPr txBox="1"/>
          <p:nvPr/>
        </p:nvSpPr>
        <p:spPr>
          <a:xfrm>
            <a:off x="6732494" y="1515035"/>
            <a:ext cx="4787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chemeClr val="accent1"/>
                </a:solidFill>
              </a:rPr>
              <a:t>TAK dla kubków otwartych!</a:t>
            </a:r>
          </a:p>
        </p:txBody>
      </p:sp>
      <p:pic>
        <p:nvPicPr>
          <p:cNvPr id="16392" name="Picture 8" descr="Kubek Plastikowy dla dzieci - 6655412257 - oficjalne archiwum Allegro">
            <a:extLst>
              <a:ext uri="{FF2B5EF4-FFF2-40B4-BE49-F238E27FC236}">
                <a16:creationId xmlns:a16="http://schemas.microsoft.com/office/drawing/2014/main" id="{27D4D687-713B-42A3-8884-C45710B6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37" y="3429000"/>
            <a:ext cx="2403990" cy="24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KUBKI kubeczki dla dzieci kolorowe PLASTIKOWE 6szt 13615062361 - Allegro.pl">
            <a:extLst>
              <a:ext uri="{FF2B5EF4-FFF2-40B4-BE49-F238E27FC236}">
                <a16:creationId xmlns:a16="http://schemas.microsoft.com/office/drawing/2014/main" id="{86CF7B31-7DFA-4C8E-8822-4EDA3B1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54" y="3576955"/>
            <a:ext cx="2184587" cy="19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ed Cross Clipart | i2Clipart - Royalty Free Public Domain Clipart">
            <a:extLst>
              <a:ext uri="{FF2B5EF4-FFF2-40B4-BE49-F238E27FC236}">
                <a16:creationId xmlns:a16="http://schemas.microsoft.com/office/drawing/2014/main" id="{DCC52F4F-E696-4D43-8EC8-48E01D1A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48" y="3794944"/>
            <a:ext cx="2403991" cy="20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ptaszek zielony | PZSzach">
            <a:extLst>
              <a:ext uri="{FF2B5EF4-FFF2-40B4-BE49-F238E27FC236}">
                <a16:creationId xmlns:a16="http://schemas.microsoft.com/office/drawing/2014/main" id="{09E916A6-E885-4B74-866D-8DD81764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7" y="3463588"/>
            <a:ext cx="1990800" cy="19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6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FEC6D-5EBD-4660-AB59-98541A62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FUNKCJE PRYMARNE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D6343-61AA-4723-A9F2-25A19E94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62217"/>
            <a:ext cx="9601196" cy="3318936"/>
          </a:xfrm>
        </p:spPr>
        <p:txBody>
          <a:bodyPr>
            <a:normAutofit/>
          </a:bodyPr>
          <a:lstStyle/>
          <a:p>
            <a:r>
              <a:rPr lang="pl-PL" sz="3200" dirty="0"/>
              <a:t>oddychanie</a:t>
            </a:r>
          </a:p>
        </p:txBody>
      </p:sp>
      <p:pic>
        <p:nvPicPr>
          <p:cNvPr id="12292" name="Picture 4" descr="SZYBKIE I CIĄGŁE odsłuchiwanie - bez klikania - cała rozmowa o trzecim ...">
            <a:extLst>
              <a:ext uri="{FF2B5EF4-FFF2-40B4-BE49-F238E27FC236}">
                <a16:creationId xmlns:a16="http://schemas.microsoft.com/office/drawing/2014/main" id="{BD713F66-94DD-4D3D-8553-8DC5CABC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32" y="2495132"/>
            <a:ext cx="47625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口呼吸の治し方 | ガールズちゃんねる - Girls Channel">
            <a:extLst>
              <a:ext uri="{FF2B5EF4-FFF2-40B4-BE49-F238E27FC236}">
                <a16:creationId xmlns:a16="http://schemas.microsoft.com/office/drawing/2014/main" id="{99B2C0E4-C71F-48F6-8B14-F7428346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72" y="3133241"/>
            <a:ext cx="4088163" cy="30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osób oddychania a układ limbiczny i wpływ na emocje">
            <a:extLst>
              <a:ext uri="{FF2B5EF4-FFF2-40B4-BE49-F238E27FC236}">
                <a16:creationId xmlns:a16="http://schemas.microsoft.com/office/drawing/2014/main" id="{271E2108-76C7-4DDF-8794-DAC0239A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47" y="1890656"/>
            <a:ext cx="4013947" cy="29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67E197A-61F5-47B3-9F55-D0ED99B357A1}"/>
              </a:ext>
            </a:extLst>
          </p:cNvPr>
          <p:cNvSpPr txBox="1"/>
          <p:nvPr/>
        </p:nvSpPr>
        <p:spPr>
          <a:xfrm>
            <a:off x="1344706" y="1290491"/>
            <a:ext cx="47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Prawidłowe oddychanie- NOSEM!</a:t>
            </a:r>
          </a:p>
        </p:txBody>
      </p:sp>
      <p:pic>
        <p:nvPicPr>
          <p:cNvPr id="13316" name="Picture 4" descr="NAJLEPSZE OBRAZY, ZDJĘCIA I ZASOBY WEKTOROWE STOCK (1,889 Wykrzyknik ...">
            <a:extLst>
              <a:ext uri="{FF2B5EF4-FFF2-40B4-BE49-F238E27FC236}">
                <a16:creationId xmlns:a16="http://schemas.microsoft.com/office/drawing/2014/main" id="{7A2D6E70-527C-4641-9483-7EEB53DD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85" y="3095313"/>
            <a:ext cx="2543735" cy="254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6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04558-4095-45D8-9E46-D1E4FA8BE1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454804"/>
            <a:ext cx="9601200" cy="3317875"/>
          </a:xfrm>
        </p:spPr>
        <p:txBody>
          <a:bodyPr>
            <a:normAutofit/>
          </a:bodyPr>
          <a:lstStyle/>
          <a:p>
            <a:r>
              <a:rPr lang="pl-PL" sz="3200" dirty="0"/>
              <a:t>gryzienie,</a:t>
            </a:r>
          </a:p>
          <a:p>
            <a:r>
              <a:rPr lang="pl-PL" sz="3200" dirty="0"/>
              <a:t>żucie,</a:t>
            </a:r>
          </a:p>
          <a:p>
            <a:r>
              <a:rPr lang="pl-PL" sz="3200" dirty="0"/>
              <a:t>ssanie,</a:t>
            </a:r>
          </a:p>
          <a:p>
            <a:r>
              <a:rPr lang="pl-PL" sz="3200" dirty="0"/>
              <a:t>połykanie.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9A3E271-7CFE-41F7-AD4A-44A14C6575E0}"/>
              </a:ext>
            </a:extLst>
          </p:cNvPr>
          <p:cNvSpPr txBox="1"/>
          <p:nvPr/>
        </p:nvSpPr>
        <p:spPr>
          <a:xfrm>
            <a:off x="5065059" y="1120588"/>
            <a:ext cx="5360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Rodzicu, podawaj dziecku jak najwięcej twardych pokarmów!</a:t>
            </a:r>
          </a:p>
        </p:txBody>
      </p:sp>
      <p:pic>
        <p:nvPicPr>
          <p:cNvPr id="15362" name="Picture 2" descr="NAJLEPSZE OBRAZY, ZDJĘCIA I ZASOBY WEKTOROWE STOCK (1,889 Wykrzyknik ...">
            <a:extLst>
              <a:ext uri="{FF2B5EF4-FFF2-40B4-BE49-F238E27FC236}">
                <a16:creationId xmlns:a16="http://schemas.microsoft.com/office/drawing/2014/main" id="{6E74D088-8265-481C-9703-8C8F3B37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53" y="920398"/>
            <a:ext cx="773206" cy="7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olskie jabłka a światowy rynek owoców | OGRODNICTWO.expert">
            <a:extLst>
              <a:ext uri="{FF2B5EF4-FFF2-40B4-BE49-F238E27FC236}">
                <a16:creationId xmlns:a16="http://schemas.microsoft.com/office/drawing/2014/main" id="{C03B6269-AEC8-48EA-8C94-CCD3EE1D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7" y="3682907"/>
            <a:ext cx="3487271" cy="21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CAD0648-C59B-4B20-8E1C-D5CA943B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143" y="2583827"/>
            <a:ext cx="9601196" cy="5188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Rozwój mowy dziecka kończy się </a:t>
            </a:r>
            <a:r>
              <a:rPr lang="pl-PL" b="1" dirty="0"/>
              <a:t>ok. 7 roku życia</a:t>
            </a:r>
            <a:r>
              <a:rPr lang="pl-PL" dirty="0"/>
              <a:t>. Dla każdego wieku ustalone są normy rozwojowe, które wskazują, co dane dziecko powinno już osiągnąć, a na co ma jeszcze czas.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7713CAD-222C-42D7-B232-4C89E2459651}"/>
              </a:ext>
            </a:extLst>
          </p:cNvPr>
          <p:cNvSpPr txBox="1"/>
          <p:nvPr/>
        </p:nvSpPr>
        <p:spPr>
          <a:xfrm>
            <a:off x="2097741" y="1039906"/>
            <a:ext cx="804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/>
              <a:t>ROZWÓJ MOWY DZIECKA</a:t>
            </a:r>
          </a:p>
        </p:txBody>
      </p:sp>
      <p:pic>
        <p:nvPicPr>
          <p:cNvPr id="20482" name="Picture 2" descr="ROZWÓJ MOWY U DZIECKA - Miejskie Przedszkole Nr 16">
            <a:extLst>
              <a:ext uri="{FF2B5EF4-FFF2-40B4-BE49-F238E27FC236}">
                <a16:creationId xmlns:a16="http://schemas.microsoft.com/office/drawing/2014/main" id="{A9327CC6-744D-44A3-8683-B48A663E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17" y="4121312"/>
            <a:ext cx="4979895" cy="19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7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09952-EA9A-40C0-9D9C-C676BBAE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TERAPIA LOGOPEDYCZNA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A0F75E-B657-4F9B-A772-E694696CC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1. Przygotowanie narządów artykulacyjnych.</a:t>
            </a:r>
          </a:p>
          <a:p>
            <a:pPr marL="0" indent="0">
              <a:buNone/>
            </a:pPr>
            <a:r>
              <a:rPr lang="pl-PL" dirty="0"/>
              <a:t>2. Wywołanie głoski w izolacji.</a:t>
            </a:r>
          </a:p>
          <a:p>
            <a:pPr marL="0" indent="0">
              <a:buNone/>
            </a:pPr>
            <a:r>
              <a:rPr lang="pl-PL" dirty="0"/>
              <a:t>3. Łączenie głoski z samogłoską w nagłosie, śródgłosie i wygłosie </a:t>
            </a:r>
            <a:br>
              <a:rPr lang="pl-PL" dirty="0"/>
            </a:br>
            <a:r>
              <a:rPr lang="pl-PL" dirty="0"/>
              <a:t>(np. w przypadku głoski s: nagłos- </a:t>
            </a:r>
            <a:r>
              <a:rPr lang="pl-PL" dirty="0" err="1"/>
              <a:t>sa</a:t>
            </a:r>
            <a:r>
              <a:rPr lang="pl-PL" dirty="0"/>
              <a:t>, śródgłos- asa, wygłos- as).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</a:t>
            </a:r>
            <a:r>
              <a:rPr lang="pl-PL" b="1" dirty="0"/>
              <a:t>nagłos  </a:t>
            </a:r>
            <a:r>
              <a:rPr lang="pl-PL" dirty="0"/>
              <a:t>                                 </a:t>
            </a:r>
            <a:r>
              <a:rPr lang="pl-PL" b="1" dirty="0"/>
              <a:t>śródgłos  </a:t>
            </a:r>
            <a:r>
              <a:rPr lang="pl-PL" dirty="0"/>
              <a:t>                           </a:t>
            </a:r>
            <a:r>
              <a:rPr lang="pl-PL" b="1" dirty="0"/>
              <a:t>wygłos</a:t>
            </a:r>
          </a:p>
          <a:p>
            <a:pPr marL="0" indent="0">
              <a:buNone/>
            </a:pPr>
            <a:r>
              <a:rPr lang="pl-PL" dirty="0"/>
              <a:t>początek wyrazu				środek wyrazu                     koniec wyrazu</a:t>
            </a:r>
          </a:p>
        </p:txBody>
      </p:sp>
    </p:spTree>
    <p:extLst>
      <p:ext uri="{BB962C8B-B14F-4D97-AF65-F5344CB8AC3E}">
        <p14:creationId xmlns:p14="http://schemas.microsoft.com/office/powerpoint/2010/main" val="83434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11EA31-E958-4CD8-B1AA-9077CC741D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0" y="1426670"/>
            <a:ext cx="9601200" cy="33178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4. Ćwiczenia głoski w wyrazach.</a:t>
            </a:r>
          </a:p>
          <a:p>
            <a:pPr marL="0" indent="0">
              <a:buNone/>
            </a:pPr>
            <a:r>
              <a:rPr lang="pl-PL" dirty="0"/>
              <a:t>5. Ćwiczenia głoski w wyrażeniach.</a:t>
            </a:r>
          </a:p>
          <a:p>
            <a:pPr marL="0" indent="0">
              <a:buNone/>
            </a:pPr>
            <a:r>
              <a:rPr lang="pl-PL" dirty="0"/>
              <a:t>6. Ćwiczenia głoski w zdaniach. </a:t>
            </a:r>
          </a:p>
          <a:p>
            <a:pPr marL="0" indent="0">
              <a:buNone/>
            </a:pPr>
            <a:r>
              <a:rPr lang="pl-PL" dirty="0"/>
              <a:t>7. Ćwiczenia głoski w dłuższych wypowiedziach.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C3F9F8-0AD9-4392-8EF8-B2B38B908279}"/>
              </a:ext>
            </a:extLst>
          </p:cNvPr>
          <p:cNvSpPr txBox="1"/>
          <p:nvPr/>
        </p:nvSpPr>
        <p:spPr>
          <a:xfrm>
            <a:off x="1873624" y="4052048"/>
            <a:ext cx="844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Dążymy do automatyzacji głoski- aby dziecko wymawiało ją poprawnie nie tylko na zajęciach, lecz także w grupie, </a:t>
            </a:r>
            <a:br>
              <a:rPr lang="pl-PL" sz="2800" dirty="0"/>
            </a:br>
            <a:r>
              <a:rPr lang="pl-PL" sz="2800" dirty="0"/>
              <a:t>w domu, w sklepie, </a:t>
            </a:r>
            <a:r>
              <a:rPr lang="pl-PL" sz="2800" b="1" dirty="0"/>
              <a:t>wszędzie!</a:t>
            </a:r>
          </a:p>
        </p:txBody>
      </p:sp>
    </p:spTree>
    <p:extLst>
      <p:ext uri="{BB962C8B-B14F-4D97-AF65-F5344CB8AC3E}">
        <p14:creationId xmlns:p14="http://schemas.microsoft.com/office/powerpoint/2010/main" val="353665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D3D3F80-B284-4EEA-B6D9-3EB18982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41" y="516642"/>
            <a:ext cx="8041317" cy="56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6B7AC6F-3D11-47DE-8B16-8DA5F9F5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Konsultacje ze specjalistami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EE26BD8-5756-413A-8F64-044B36B6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ortodonta,</a:t>
            </a:r>
          </a:p>
          <a:p>
            <a:r>
              <a:rPr lang="pl-PL" dirty="0"/>
              <a:t>laryngolog,</a:t>
            </a:r>
          </a:p>
          <a:p>
            <a:r>
              <a:rPr lang="pl-PL" dirty="0"/>
              <a:t>fizjoterapeuta,</a:t>
            </a:r>
          </a:p>
          <a:p>
            <a:r>
              <a:rPr lang="pl-PL" dirty="0"/>
              <a:t>psycholog,</a:t>
            </a:r>
          </a:p>
          <a:p>
            <a:r>
              <a:rPr lang="pl-PL" dirty="0"/>
              <a:t>terapeuta SI.</a:t>
            </a:r>
          </a:p>
        </p:txBody>
      </p:sp>
      <p:pic>
        <p:nvPicPr>
          <p:cNvPr id="7170" name="Picture 2" descr="Free Photo | Jigsaw puzzle with missing piece. missing puzzle pieces">
            <a:extLst>
              <a:ext uri="{FF2B5EF4-FFF2-40B4-BE49-F238E27FC236}">
                <a16:creationId xmlns:a16="http://schemas.microsoft.com/office/drawing/2014/main" id="{98FD6213-E25E-4AE2-BF31-0D6550C8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98" y="2883251"/>
            <a:ext cx="4012266" cy="26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9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oło rozwoju mowy dziecka ( Paulina Mistal &quot;Pani Logopedyczna&quot;)">
            <a:extLst>
              <a:ext uri="{FF2B5EF4-FFF2-40B4-BE49-F238E27FC236}">
                <a16:creationId xmlns:a16="http://schemas.microsoft.com/office/drawing/2014/main" id="{5A0526B9-55BC-43A2-902F-2A0ED1E6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88" y="671517"/>
            <a:ext cx="4715901" cy="53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AJLEPSZE OBRAZY, ZDJĘCIA I ZASOBY WEKTOROWE STOCK (1,889 Wykrzyknik ...">
            <a:extLst>
              <a:ext uri="{FF2B5EF4-FFF2-40B4-BE49-F238E27FC236}">
                <a16:creationId xmlns:a16="http://schemas.microsoft.com/office/drawing/2014/main" id="{8C998170-1E42-4FC3-9832-2CB35158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82" y="2329703"/>
            <a:ext cx="2198594" cy="21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E91D58-7C07-4AA2-9FCC-60DE1425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MITY LOGOPEDYCZNE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18C3EF-5834-46D4-8912-55FE3AC8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Chłopcy zaczynają mówić później.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Trzylatek ssący kciuka/smoczek/butelkę ze smoczkiem- to nic złego.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Niemówiący dwulatek to nic dziwnego.</a:t>
            </a:r>
          </a:p>
        </p:txBody>
      </p:sp>
      <p:pic>
        <p:nvPicPr>
          <p:cNvPr id="8194" name="Picture 2" descr="Red Cross Clipart | i2Clipart - Royalty Free Public Domain Clipart">
            <a:extLst>
              <a:ext uri="{FF2B5EF4-FFF2-40B4-BE49-F238E27FC236}">
                <a16:creationId xmlns:a16="http://schemas.microsoft.com/office/drawing/2014/main" id="{04A51F40-CAFA-4BB8-8FA3-CF072976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64342" y="2556932"/>
            <a:ext cx="493059" cy="4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Cross Clipart | i2Clipart - Royalty Free Public Domain Clipart">
            <a:extLst>
              <a:ext uri="{FF2B5EF4-FFF2-40B4-BE49-F238E27FC236}">
                <a16:creationId xmlns:a16="http://schemas.microsoft.com/office/drawing/2014/main" id="{0E2CCD92-224D-4F22-B655-18452672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64342" y="3587873"/>
            <a:ext cx="493059" cy="4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d Cross Clipart | i2Clipart - Royalty Free Public Domain Clipart">
            <a:extLst>
              <a:ext uri="{FF2B5EF4-FFF2-40B4-BE49-F238E27FC236}">
                <a16:creationId xmlns:a16="http://schemas.microsoft.com/office/drawing/2014/main" id="{E0722BDA-4547-4098-8452-6A7A47F2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64341" y="4618814"/>
            <a:ext cx="493059" cy="4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27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B5F84ED-4BE5-4C3F-9D87-9050FB37E3DC}"/>
              </a:ext>
            </a:extLst>
          </p:cNvPr>
          <p:cNvSpPr txBox="1"/>
          <p:nvPr/>
        </p:nvSpPr>
        <p:spPr>
          <a:xfrm>
            <a:off x="2259106" y="1479176"/>
            <a:ext cx="7682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Z wady wymowy się wyrasta.</a:t>
            </a:r>
          </a:p>
          <a:p>
            <a:endParaRPr lang="pl-PL" sz="2400" dirty="0">
              <a:solidFill>
                <a:srgbClr val="FF0000"/>
              </a:solidFill>
            </a:endParaRPr>
          </a:p>
          <a:p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>
                <a:solidFill>
                  <a:srgbClr val="FF0000"/>
                </a:solidFill>
              </a:rPr>
              <a:t>Dziecko nauczy się mówić dzięki bajkom i edukacyjnym programom telewizyjnym.</a:t>
            </a:r>
          </a:p>
          <a:p>
            <a:endParaRPr lang="pl-PL" sz="2400" dirty="0">
              <a:solidFill>
                <a:srgbClr val="FF0000"/>
              </a:solidFill>
            </a:endParaRPr>
          </a:p>
          <a:p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>
                <a:solidFill>
                  <a:srgbClr val="FF0000"/>
                </a:solidFill>
              </a:rPr>
              <a:t>Logopeda zajmuje się tylko terapią głosek.</a:t>
            </a:r>
          </a:p>
          <a:p>
            <a:endParaRPr lang="pl-PL" sz="2400" dirty="0">
              <a:solidFill>
                <a:srgbClr val="FF0000"/>
              </a:solidFill>
            </a:endParaRPr>
          </a:p>
          <a:p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Red Cross Clipart | i2Clipart - Royalty Free Public Domain Clipart">
            <a:extLst>
              <a:ext uri="{FF2B5EF4-FFF2-40B4-BE49-F238E27FC236}">
                <a16:creationId xmlns:a16="http://schemas.microsoft.com/office/drawing/2014/main" id="{53AA5DE5-B944-4125-B5E7-42FB60DA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73306" y="1479176"/>
            <a:ext cx="493059" cy="4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d Cross Clipart | i2Clipart - Royalty Free Public Domain Clipart">
            <a:extLst>
              <a:ext uri="{FF2B5EF4-FFF2-40B4-BE49-F238E27FC236}">
                <a16:creationId xmlns:a16="http://schemas.microsoft.com/office/drawing/2014/main" id="{19FDE3D7-EF3F-4793-B046-5BFEC251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235" y="2646579"/>
            <a:ext cx="493059" cy="4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d Cross Clipart | i2Clipart - Royalty Free Public Domain Clipart">
            <a:extLst>
              <a:ext uri="{FF2B5EF4-FFF2-40B4-BE49-F238E27FC236}">
                <a16:creationId xmlns:a16="http://schemas.microsoft.com/office/drawing/2014/main" id="{A8EE0611-7051-450B-A415-6C3C85B1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69676" y="4080932"/>
            <a:ext cx="493059" cy="4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44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EDB1375-338F-42A9-9E75-5852C90D7630}"/>
              </a:ext>
            </a:extLst>
          </p:cNvPr>
          <p:cNvSpPr/>
          <p:nvPr/>
        </p:nvSpPr>
        <p:spPr>
          <a:xfrm>
            <a:off x="2160493" y="1290917"/>
            <a:ext cx="7512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pl-PL" sz="3200" b="1" spc="-2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pl-PL" sz="3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TERAPII LOGOPEDYCZNEJ NAJWAŻNIEJSZA JEST SYSTEMATYCZNOŚĆ I CIĄGŁOŚĆ, DLATEGO, RODZICU, TO TY ODGRYWASZ NAJWAŻNIEJSZĄ ROLĘ!</a:t>
            </a:r>
            <a:endParaRPr lang="pl-PL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82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prosby_zeszytu_logopestka.jpg">
            <a:extLst>
              <a:ext uri="{FF2B5EF4-FFF2-40B4-BE49-F238E27FC236}">
                <a16:creationId xmlns:a16="http://schemas.microsoft.com/office/drawing/2014/main" id="{D99388D7-A2AC-4D2F-AC54-9D0250A83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88576"/>
            <a:ext cx="3092824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7C8F93-7365-4E61-936F-2F95488B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2" y="542363"/>
            <a:ext cx="8070774" cy="57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12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96F605-3CEF-4F0A-B3B7-C7735143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74" y="751808"/>
            <a:ext cx="8227079" cy="53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0C5C8-5BAB-455D-9C94-BEA6F5F2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Roczne dziecko: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437E21-E1AB-43D0-BD3B-A8562D28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reaguje na swoje imię,</a:t>
            </a:r>
          </a:p>
          <a:p>
            <a:pPr lvl="0"/>
            <a:r>
              <a:rPr lang="pl-PL" dirty="0"/>
              <a:t>szuka źródła dźwięku,</a:t>
            </a:r>
          </a:p>
          <a:p>
            <a:pPr lvl="0"/>
            <a:r>
              <a:rPr lang="pl-PL" dirty="0"/>
              <a:t>wskazuje palcem,</a:t>
            </a:r>
          </a:p>
          <a:p>
            <a:pPr lvl="0"/>
            <a:r>
              <a:rPr lang="pl-PL" dirty="0"/>
              <a:t>używa wyrażeń dźwiękonaśladowczych, </a:t>
            </a:r>
          </a:p>
          <a:p>
            <a:pPr lvl="0"/>
            <a:r>
              <a:rPr lang="pl-PL" dirty="0"/>
              <a:t>mówi kilka słów </a:t>
            </a:r>
            <a:r>
              <a:rPr lang="pl-PL" dirty="0" err="1"/>
              <a:t>np</a:t>
            </a:r>
            <a:r>
              <a:rPr lang="pl-PL" dirty="0"/>
              <a:t>: mama, tata, baba, papa, daj, </a:t>
            </a:r>
            <a:r>
              <a:rPr lang="pl-PL" dirty="0" err="1"/>
              <a:t>am</a:t>
            </a:r>
            <a:r>
              <a:rPr lang="pl-PL" dirty="0"/>
              <a:t> itp. </a:t>
            </a:r>
          </a:p>
          <a:p>
            <a:endParaRPr lang="pl-PL" dirty="0"/>
          </a:p>
        </p:txBody>
      </p:sp>
      <p:pic>
        <p:nvPicPr>
          <p:cNvPr id="17410" name="Picture 2" descr="12-miesięczne dziecko - co potrafi? Zabawki dla roczniaka">
            <a:extLst>
              <a:ext uri="{FF2B5EF4-FFF2-40B4-BE49-F238E27FC236}">
                <a16:creationId xmlns:a16="http://schemas.microsoft.com/office/drawing/2014/main" id="{1512BA8A-F26A-448A-B90F-18E5B883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65" y="2752166"/>
            <a:ext cx="2625346" cy="17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2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F429D9B-7BA0-4945-A3D1-3EE487B8FDC1}"/>
              </a:ext>
            </a:extLst>
          </p:cNvPr>
          <p:cNvSpPr txBox="1"/>
          <p:nvPr/>
        </p:nvSpPr>
        <p:spPr>
          <a:xfrm>
            <a:off x="2608729" y="2286000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/>
              <a:t>Dziękujemy za uwagę!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872531-E726-4888-A2CC-F94E95B6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8516" y="2389094"/>
            <a:ext cx="10040472" cy="50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0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A5D1A-D040-4B35-917A-DDAF32F9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rozumnie proste polecenia i zakazy,</a:t>
            </a:r>
          </a:p>
          <a:p>
            <a:pPr lvl="0"/>
            <a:r>
              <a:rPr lang="pl-PL" dirty="0"/>
              <a:t>używa ok. 300 słów,</a:t>
            </a:r>
          </a:p>
          <a:p>
            <a:pPr lvl="0"/>
            <a:r>
              <a:rPr lang="pl-PL" dirty="0"/>
              <a:t>poprawnie wypowiada samogłoski i spółgłoski (a, e, i, o, u, y, p, b, m, t, d, n),</a:t>
            </a:r>
          </a:p>
          <a:p>
            <a:pPr lvl="0"/>
            <a:r>
              <a:rPr lang="pl-PL" dirty="0"/>
              <a:t>nawiązuje kontakt z rówieśnikami,</a:t>
            </a:r>
          </a:p>
          <a:p>
            <a:pPr lvl="0"/>
            <a:r>
              <a:rPr lang="pl-PL" dirty="0"/>
              <a:t>zaczyna budować proste zdania (dwuwyrazowe) np. mama am.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2C47A0-C5B9-499B-AE77-212524C2D0F1}"/>
              </a:ext>
            </a:extLst>
          </p:cNvPr>
          <p:cNvSpPr txBox="1"/>
          <p:nvPr/>
        </p:nvSpPr>
        <p:spPr>
          <a:xfrm>
            <a:off x="3747246" y="1138520"/>
            <a:ext cx="469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Dwuletnie dziecko: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63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E0DB8-E7AD-4A4C-AFBC-4D226C6F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20767"/>
            <a:ext cx="9601196" cy="1303867"/>
          </a:xfrm>
        </p:spPr>
        <p:txBody>
          <a:bodyPr/>
          <a:lstStyle/>
          <a:p>
            <a:r>
              <a:rPr lang="pl-PL" b="1" dirty="0"/>
              <a:t>Trzyletnie dziecko: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FDE22B-0C14-4E9F-9D65-60C189D07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mówi ok. 1000 słów,</a:t>
            </a:r>
          </a:p>
          <a:p>
            <a:pPr lvl="0"/>
            <a:r>
              <a:rPr lang="pl-PL" dirty="0"/>
              <a:t>buduje kilkuwyrazowe zdania,</a:t>
            </a:r>
          </a:p>
          <a:p>
            <a:pPr lvl="0"/>
            <a:r>
              <a:rPr lang="pl-PL" dirty="0"/>
              <a:t>zadaje dużo pytań,</a:t>
            </a:r>
          </a:p>
          <a:p>
            <a:pPr lvl="0"/>
            <a:r>
              <a:rPr lang="pl-PL" dirty="0"/>
              <a:t>jego mowa jest zrozumiała dla otoczenia, może jeszcze przekręcać słowa np. </a:t>
            </a:r>
            <a:r>
              <a:rPr lang="pl-PL" dirty="0" err="1"/>
              <a:t>komotywa</a:t>
            </a:r>
            <a:r>
              <a:rPr lang="pl-PL" dirty="0"/>
              <a:t> – lokomotywa, </a:t>
            </a:r>
          </a:p>
          <a:p>
            <a:pPr lvl="0"/>
            <a:r>
              <a:rPr lang="pl-PL" dirty="0"/>
              <a:t>wymawia samogłoski oraz spółgłoski: p, b, m, t, d, n, </a:t>
            </a:r>
            <a:r>
              <a:rPr lang="pl-PL" b="1" dirty="0"/>
              <a:t>l, ł, j, k, g, h, f, w, ń, </a:t>
            </a:r>
            <a:br>
              <a:rPr lang="pl-PL" b="1" dirty="0"/>
            </a:br>
            <a:r>
              <a:rPr lang="pl-PL" b="1" dirty="0"/>
              <a:t>ś, ź, ć, </a:t>
            </a:r>
            <a:r>
              <a:rPr lang="pl-PL" b="1" dirty="0" err="1"/>
              <a:t>dź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59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CDD8B-DBD2-467D-B8D8-287CE157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Czteroletnie dziecko: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2360F1-1CE4-434E-9C0B-7912968E5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/>
              <a:t>mówi ok. 1500 – 2000 słów,</a:t>
            </a:r>
          </a:p>
          <a:p>
            <a:pPr lvl="0"/>
            <a:r>
              <a:rPr lang="pl-PL" dirty="0"/>
              <a:t>buduje zdania złożone,</a:t>
            </a:r>
          </a:p>
          <a:p>
            <a:pPr lvl="0"/>
            <a:r>
              <a:rPr lang="pl-PL" dirty="0"/>
              <a:t>nazywa proste związki przyczynowo – skutkowe,</a:t>
            </a:r>
          </a:p>
          <a:p>
            <a:pPr lvl="0"/>
            <a:r>
              <a:rPr lang="pl-PL" dirty="0"/>
              <a:t>jego mowa jest zrozumiała dla otoczenia,</a:t>
            </a:r>
          </a:p>
          <a:p>
            <a:pPr lvl="0"/>
            <a:r>
              <a:rPr lang="pl-PL" dirty="0"/>
              <a:t>ma bardzo dużą wyobraźnię,</a:t>
            </a:r>
          </a:p>
          <a:p>
            <a:pPr lvl="0"/>
            <a:r>
              <a:rPr lang="pl-PL" dirty="0"/>
              <a:t>wymawia samogłoski oraz spółgłoski: p, b, m, l, ł, j, k, g, h, f, w, t, d, n, ń, ś, ź, ć, </a:t>
            </a:r>
            <a:r>
              <a:rPr lang="pl-PL" dirty="0" err="1"/>
              <a:t>dź</a:t>
            </a:r>
            <a:r>
              <a:rPr lang="pl-PL" dirty="0"/>
              <a:t>, </a:t>
            </a:r>
            <a:r>
              <a:rPr lang="pl-PL" b="1" dirty="0"/>
              <a:t>s, z, c, dz.</a:t>
            </a:r>
            <a:endParaRPr lang="pl-PL" dirty="0"/>
          </a:p>
          <a:p>
            <a:endParaRPr lang="pl-PL" dirty="0"/>
          </a:p>
        </p:txBody>
      </p:sp>
      <p:pic>
        <p:nvPicPr>
          <p:cNvPr id="18434" name="Picture 2" descr="Bunt czterolatka: jak sobie z nim radzić?">
            <a:extLst>
              <a:ext uri="{FF2B5EF4-FFF2-40B4-BE49-F238E27FC236}">
                <a16:creationId xmlns:a16="http://schemas.microsoft.com/office/drawing/2014/main" id="{17189D70-E893-40A2-9706-BB63FAEB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36" y="2433916"/>
            <a:ext cx="3065930" cy="22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7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7E26C-D402-4C8F-9C70-DE3FE698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Pięcioletnie dziecko: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88D251-9EE2-4924-A5DB-5C02D798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91164" cy="3318936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mówi ok. 2000 – 3700 słów,</a:t>
            </a:r>
          </a:p>
          <a:p>
            <a:pPr lvl="0"/>
            <a:r>
              <a:rPr lang="pl-PL" dirty="0"/>
              <a:t>buduje zdania 4-7 elementowe,</a:t>
            </a:r>
          </a:p>
          <a:p>
            <a:pPr lvl="0"/>
            <a:r>
              <a:rPr lang="pl-PL" dirty="0"/>
              <a:t>używa właściwych form gramatycznych,</a:t>
            </a:r>
          </a:p>
          <a:p>
            <a:pPr lvl="0"/>
            <a:r>
              <a:rPr lang="pl-PL" dirty="0"/>
              <a:t>wzrasta zdolność narracji,</a:t>
            </a:r>
          </a:p>
          <a:p>
            <a:pPr lvl="0"/>
            <a:r>
              <a:rPr lang="pl-PL" dirty="0"/>
              <a:t>różnicuje głoski opozycyjne,</a:t>
            </a:r>
          </a:p>
          <a:p>
            <a:pPr lvl="0"/>
            <a:r>
              <a:rPr lang="pl-PL" dirty="0"/>
              <a:t>wymawia samogłoski oraz spółgłoski: p, b, m, l, ł, j, k, g, h, f, w, t, d, n, ń, ś, ź, ć, </a:t>
            </a:r>
            <a:r>
              <a:rPr lang="pl-PL" dirty="0" err="1"/>
              <a:t>dź</a:t>
            </a:r>
            <a:r>
              <a:rPr lang="pl-PL" dirty="0"/>
              <a:t>, s, z, c, </a:t>
            </a:r>
            <a:r>
              <a:rPr lang="pl-PL" dirty="0" err="1"/>
              <a:t>dz</a:t>
            </a:r>
            <a:r>
              <a:rPr lang="pl-PL" dirty="0"/>
              <a:t>, </a:t>
            </a:r>
            <a:r>
              <a:rPr lang="pl-PL" b="1" dirty="0" err="1"/>
              <a:t>sz</a:t>
            </a:r>
            <a:r>
              <a:rPr lang="pl-PL" b="1" dirty="0"/>
              <a:t>, ż, </a:t>
            </a:r>
            <a:r>
              <a:rPr lang="pl-PL" b="1" dirty="0" err="1"/>
              <a:t>cz</a:t>
            </a:r>
            <a:r>
              <a:rPr lang="pl-PL" b="1" dirty="0"/>
              <a:t>, </a:t>
            </a:r>
            <a:r>
              <a:rPr lang="pl-PL" b="1" dirty="0" err="1"/>
              <a:t>dż</a:t>
            </a:r>
            <a:r>
              <a:rPr lang="pl-PL" b="1" dirty="0"/>
              <a:t>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70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CCA1E-DA86-4834-837C-614E6E6F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Sześcioletnie dziecko: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13D28-A1C2-467D-A260-6ACEE957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mówi ok. 2500 – 4600 słów,</a:t>
            </a:r>
          </a:p>
          <a:p>
            <a:pPr lvl="0"/>
            <a:r>
              <a:rPr lang="pl-PL" dirty="0"/>
              <a:t>ma bogaty zasób słownictwa,</a:t>
            </a:r>
          </a:p>
          <a:p>
            <a:pPr lvl="0"/>
            <a:r>
              <a:rPr lang="pl-PL" dirty="0"/>
              <a:t>komunikuje swoje decyzje i potrzeby,</a:t>
            </a:r>
          </a:p>
          <a:p>
            <a:pPr lvl="0"/>
            <a:r>
              <a:rPr lang="pl-PL" dirty="0"/>
              <a:t>umie wyciągać wnioski,</a:t>
            </a:r>
          </a:p>
          <a:p>
            <a:pPr lvl="0"/>
            <a:r>
              <a:rPr lang="pl-PL" dirty="0"/>
              <a:t>prawidłowo wymawia wszystkie głoski, włącznie z głoską [r].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9458" name="Picture 2" descr="Pięciolatka w przedszkolu - Pięcioletnie dziecko w przedszkolu | WP ...">
            <a:extLst>
              <a:ext uri="{FF2B5EF4-FFF2-40B4-BE49-F238E27FC236}">
                <a16:creationId xmlns:a16="http://schemas.microsoft.com/office/drawing/2014/main" id="{11E3108B-6FF5-4A6C-A236-E90C9462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2" y="2466190"/>
            <a:ext cx="3254187" cy="21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3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644E1C-F4A9-475B-A1B4-E4B01707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UWAGA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C678F4-8470-4CB7-98AC-9A391F330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/>
              <a:t>Żadna głoska w języku polskim nie może być wymawiana z językiem umieszczonym między zębami !</a:t>
            </a:r>
          </a:p>
        </p:txBody>
      </p:sp>
      <p:pic>
        <p:nvPicPr>
          <p:cNvPr id="14338" name="Picture 2" descr="NAJLEPSZE OBRAZY, ZDJĘCIA I ZASOBY WEKTOROWE STOCK (1,889 Wykrzyknik ...">
            <a:extLst>
              <a:ext uri="{FF2B5EF4-FFF2-40B4-BE49-F238E27FC236}">
                <a16:creationId xmlns:a16="http://schemas.microsoft.com/office/drawing/2014/main" id="{14B1B4C3-4576-4DE7-8B74-32F99D93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12" y="1095062"/>
            <a:ext cx="1078006" cy="10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720</Words>
  <Application>Microsoft Office PowerPoint</Application>
  <PresentationFormat>Panoramiczny</PresentationFormat>
  <Paragraphs>97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Garamond</vt:lpstr>
      <vt:lpstr>Times New Roman</vt:lpstr>
      <vt:lpstr>Organiczny</vt:lpstr>
      <vt:lpstr>Prawidłowy rozwój mowy dziecka- działania logopedyczne</vt:lpstr>
      <vt:lpstr>Prezentacja programu PowerPoint</vt:lpstr>
      <vt:lpstr>Roczne dziecko: </vt:lpstr>
      <vt:lpstr>Prezentacja programu PowerPoint</vt:lpstr>
      <vt:lpstr>Trzyletnie dziecko:</vt:lpstr>
      <vt:lpstr>Czteroletnie dziecko:</vt:lpstr>
      <vt:lpstr>Pięcioletnie dziecko:</vt:lpstr>
      <vt:lpstr>Sześcioletnie dziecko:</vt:lpstr>
      <vt:lpstr>UWAGA</vt:lpstr>
      <vt:lpstr>Prezentacja programu PowerPoint</vt:lpstr>
      <vt:lpstr>Najczęstsze przyczyny wad wymowy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FUNKCJE PRYMARNE</vt:lpstr>
      <vt:lpstr>Prezentacja programu PowerPoint</vt:lpstr>
      <vt:lpstr>Prezentacja programu PowerPoint</vt:lpstr>
      <vt:lpstr>TERAPIA LOGOPEDYCZNA</vt:lpstr>
      <vt:lpstr>Prezentacja programu PowerPoint</vt:lpstr>
      <vt:lpstr>Prezentacja programu PowerPoint</vt:lpstr>
      <vt:lpstr>Konsultacje ze specjalistami</vt:lpstr>
      <vt:lpstr>Prezentacja programu PowerPoint</vt:lpstr>
      <vt:lpstr>MITY LOGOPEDYCZNE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Prawidłowy rozwój mowy dziecka- działania logopedyczne</dc:title>
  <dc:creator>a</dc:creator>
  <cp:lastModifiedBy>a</cp:lastModifiedBy>
  <cp:revision>20</cp:revision>
  <dcterms:created xsi:type="dcterms:W3CDTF">2023-11-18T14:50:38Z</dcterms:created>
  <dcterms:modified xsi:type="dcterms:W3CDTF">2023-11-18T20:24:21Z</dcterms:modified>
</cp:coreProperties>
</file>